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8" r:id="rId5"/>
    <p:sldId id="259" r:id="rId6"/>
    <p:sldId id="260" r:id="rId7"/>
    <p:sldId id="265" r:id="rId8"/>
    <p:sldId id="263" r:id="rId9"/>
    <p:sldId id="264" r:id="rId10"/>
    <p:sldId id="261" r:id="rId11"/>
    <p:sldId id="262" r:id="rId12"/>
    <p:sldId id="278" r:id="rId13"/>
    <p:sldId id="269" r:id="rId14"/>
    <p:sldId id="271" r:id="rId15"/>
    <p:sldId id="273" r:id="rId16"/>
    <p:sldId id="272" r:id="rId17"/>
    <p:sldId id="274" r:id="rId18"/>
    <p:sldId id="275" r:id="rId19"/>
    <p:sldId id="276" r:id="rId20"/>
    <p:sldId id="270" r:id="rId21"/>
    <p:sldId id="277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65"/>
  </p:normalViewPr>
  <p:slideViewPr>
    <p:cSldViewPr snapToGrid="0" snapToObjects="1">
      <p:cViewPr varScale="1">
        <p:scale>
          <a:sx n="75" d="100"/>
          <a:sy n="75" d="100"/>
        </p:scale>
        <p:origin x="1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36234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ím és felirat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Címszöveg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istajele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Szöveg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énykép - hárma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dézet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half" idx="13"/>
          </p:nvPr>
        </p:nvSpPr>
        <p:spPr>
          <a:xfrm>
            <a:off x="889000" y="2908300"/>
            <a:ext cx="11226800" cy="259334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Írjon be ide egy idézetet.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Kiss János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Szöveg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ásik idéze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370078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Írjon be ide egy idézetet.</a:t>
            </a:r>
          </a:p>
        </p:txBody>
      </p:sp>
      <p:sp>
        <p:nvSpPr>
          <p:cNvPr id="133" name="Shape 133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5"/>
          </p:nvPr>
        </p:nvSpPr>
        <p:spPr>
          <a:xfrm>
            <a:off x="5892800" y="7725833"/>
            <a:ext cx="6705600" cy="9906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Kiss János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ényké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Üre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ásik 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énykép - vízszinte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Címszöveg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ásik cím és al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Címszöveg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ím – középre igazítva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Címszöveg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ó - függőlege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Címszöveg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ím - felü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Szöveg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Címszöveg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ím és listajele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Szöveg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Címszöveg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ásik cím és listajel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Szöveg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Címszöveg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ím, listajelek és fényké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Szöveg</a:t>
            </a:r>
          </a:p>
        </p:txBody>
      </p:sp>
      <p:sp>
        <p:nvSpPr>
          <p:cNvPr id="92" name="Shape 92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Címszöveg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Címszöveg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1. szövegtörzsszint</a:t>
            </a:r>
          </a:p>
          <a:p>
            <a:pPr lvl="1"/>
            <a:r>
              <a:t>2. szövegtörzsszint</a:t>
            </a:r>
          </a:p>
          <a:p>
            <a:pPr lvl="2"/>
            <a:r>
              <a:t>3. szövegtörzsszint</a:t>
            </a:r>
          </a:p>
          <a:p>
            <a:pPr lvl="3"/>
            <a:r>
              <a:t>4. szövegtörzsszint</a:t>
            </a:r>
          </a:p>
          <a:p>
            <a:pPr lvl="4"/>
            <a:r>
              <a:t>5. szövegtörzsszint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defRPr sz="13600"/>
            </a:lvl1pPr>
          </a:lstStyle>
          <a:p>
            <a:r>
              <a:t>LEGO ELEVATOR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Ambrus Bence tibor, d1o4nv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lego elevator</a:t>
            </a:r>
          </a:p>
        </p:txBody>
      </p:sp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r>
              <a:rPr dirty="0"/>
              <a:t>elevator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3-storey-tall</a:t>
            </a:r>
          </a:p>
          <a:p>
            <a:r>
              <a:rPr dirty="0"/>
              <a:t>made of Technics elements</a:t>
            </a:r>
          </a:p>
          <a:p>
            <a:r>
              <a:rPr dirty="0"/>
              <a:t>used thread but it always tears</a:t>
            </a:r>
          </a:p>
          <a:p>
            <a:r>
              <a:rPr dirty="0"/>
              <a:t>replaced with fishing line (damil)</a:t>
            </a:r>
          </a:p>
          <a:p>
            <a:r>
              <a:rPr dirty="0"/>
              <a:t>no horizontal swinging</a:t>
            </a:r>
          </a:p>
        </p:txBody>
      </p:sp>
      <p:pic>
        <p:nvPicPr>
          <p:cNvPr id="1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4650" y="55880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lego elevator</a:t>
            </a:r>
          </a:p>
        </p:txBody>
      </p:sp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r>
              <a:t>control unit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early stage</a:t>
            </a:r>
          </a:p>
          <a:p>
            <a:r>
              <a:t>can move up and down</a:t>
            </a:r>
          </a:p>
          <a:p>
            <a:r>
              <a:t>manual working </a:t>
            </a:r>
          </a:p>
          <a:p>
            <a:r>
              <a:t>cannot be called from levels</a:t>
            </a:r>
          </a:p>
        </p:txBody>
      </p:sp>
      <p:pic>
        <p:nvPicPr>
          <p:cNvPr id="19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2750" y="23495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smtClean="0"/>
              <a:t>Lego elevator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399" y="1536699"/>
            <a:ext cx="11870267" cy="4491567"/>
          </a:xfrm>
        </p:spPr>
        <p:txBody>
          <a:bodyPr>
            <a:normAutofit/>
          </a:bodyPr>
          <a:lstStyle/>
          <a:p>
            <a:r>
              <a:rPr lang="en-US" sz="16600" dirty="0" smtClean="0"/>
              <a:t>Final stage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15575679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smtClean="0"/>
              <a:t>Lego elevator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Overall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The elevator functions as desired.</a:t>
            </a:r>
          </a:p>
          <a:p>
            <a:r>
              <a:rPr lang="en-US" dirty="0" smtClean="0"/>
              <a:t>It has 4 levels.</a:t>
            </a:r>
          </a:p>
          <a:p>
            <a:r>
              <a:rPr lang="en-US" dirty="0" smtClean="0"/>
              <a:t>All 3 requirements have been fulfilled.</a:t>
            </a:r>
          </a:p>
          <a:p>
            <a:r>
              <a:rPr lang="en-US" dirty="0" smtClean="0"/>
              <a:t>Bit slow but punctual.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9966" y="1536700"/>
            <a:ext cx="5600700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209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smtClean="0"/>
              <a:t>Lego elevator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half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5200" y="1333500"/>
            <a:ext cx="5486400" cy="77978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502400" cy="723900"/>
          </a:xfrm>
        </p:spPr>
        <p:txBody>
          <a:bodyPr>
            <a:normAutofit fontScale="90000"/>
          </a:bodyPr>
          <a:lstStyle/>
          <a:p>
            <a:r>
              <a:rPr lang="en-US" smtClean="0"/>
              <a:t>The control panel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"/>
          </p:nvPr>
        </p:nvSpPr>
        <p:spPr>
          <a:xfrm>
            <a:off x="406399" y="2743200"/>
            <a:ext cx="6671733" cy="6108700"/>
          </a:xfrm>
        </p:spPr>
        <p:txBody>
          <a:bodyPr/>
          <a:lstStyle/>
          <a:p>
            <a:r>
              <a:rPr lang="en-US" dirty="0" smtClean="0"/>
              <a:t>Consists of:</a:t>
            </a:r>
          </a:p>
          <a:p>
            <a:pPr lvl="1"/>
            <a:r>
              <a:rPr lang="en-US" dirty="0" smtClean="0"/>
              <a:t>4 level calling buttons</a:t>
            </a:r>
          </a:p>
          <a:p>
            <a:pPr lvl="1"/>
            <a:r>
              <a:rPr lang="en-US" dirty="0" smtClean="0"/>
              <a:t>Up and down buttons</a:t>
            </a:r>
          </a:p>
          <a:p>
            <a:pPr lvl="1"/>
            <a:r>
              <a:rPr lang="en-US" dirty="0" smtClean="0"/>
              <a:t>7 segment display (with shift register below)</a:t>
            </a:r>
          </a:p>
          <a:p>
            <a:pPr lvl="1"/>
            <a:r>
              <a:rPr lang="en-US" dirty="0" smtClean="0"/>
              <a:t>Red LED indicating going up</a:t>
            </a:r>
          </a:p>
          <a:p>
            <a:pPr lvl="1"/>
            <a:r>
              <a:rPr lang="en-US" dirty="0" smtClean="0"/>
              <a:t>Green LED indicating going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32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smtClean="0"/>
              <a:t>Lego elevator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7 segment display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This is a common cathode display with red LEDs built in</a:t>
            </a:r>
          </a:p>
          <a:p>
            <a:r>
              <a:rPr lang="en-US" dirty="0" smtClean="0"/>
              <a:t>Shift register is a </a:t>
            </a:r>
            <a:r>
              <a:rPr lang="cs-CZ" dirty="0" smtClean="0"/>
              <a:t>74HC595N by Texas Instruments</a:t>
            </a:r>
          </a:p>
          <a:p>
            <a:r>
              <a:rPr lang="cs-CZ" dirty="0" err="1" smtClean="0"/>
              <a:t>It</a:t>
            </a:r>
            <a:r>
              <a:rPr lang="cs-CZ" dirty="0" smtClean="0"/>
              <a:t> </a:t>
            </a:r>
            <a:r>
              <a:rPr lang="cs-CZ" dirty="0" err="1" smtClean="0"/>
              <a:t>took</a:t>
            </a:r>
            <a:r>
              <a:rPr lang="cs-CZ" dirty="0" smtClean="0"/>
              <a:t> a </a:t>
            </a:r>
            <a:r>
              <a:rPr lang="cs-CZ" dirty="0" err="1" smtClean="0"/>
              <a:t>while</a:t>
            </a:r>
            <a:r>
              <a:rPr lang="cs-CZ" dirty="0" smtClean="0"/>
              <a:t> to </a:t>
            </a:r>
            <a:r>
              <a:rPr lang="cs-CZ" dirty="0" err="1" smtClean="0"/>
              <a:t>understand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working</a:t>
            </a:r>
            <a:r>
              <a:rPr lang="cs-CZ" dirty="0" smtClean="0"/>
              <a:t> and controlling </a:t>
            </a:r>
            <a:r>
              <a:rPr lang="cs-CZ" dirty="0" err="1" smtClean="0"/>
              <a:t>principles</a:t>
            </a:r>
            <a:r>
              <a:rPr lang="cs-CZ" dirty="0" smtClean="0"/>
              <a:t>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display but </a:t>
            </a:r>
            <a:r>
              <a:rPr lang="cs-CZ" dirty="0" err="1" smtClean="0"/>
              <a:t>it</a:t>
            </a:r>
            <a:r>
              <a:rPr lang="cs-CZ" dirty="0" smtClean="0"/>
              <a:t> </a:t>
            </a:r>
            <a:r>
              <a:rPr lang="cs-CZ" dirty="0" err="1" smtClean="0"/>
              <a:t>was</a:t>
            </a:r>
            <a:r>
              <a:rPr lang="cs-CZ" dirty="0" smtClean="0"/>
              <a:t> </a:t>
            </a:r>
            <a:r>
              <a:rPr lang="cs-CZ" dirty="0" err="1" smtClean="0"/>
              <a:t>interesting</a:t>
            </a:r>
            <a:r>
              <a:rPr lang="cs-CZ" dirty="0" smtClean="0"/>
              <a:t> to </a:t>
            </a:r>
            <a:r>
              <a:rPr lang="cs-CZ" dirty="0" err="1" smtClean="0"/>
              <a:t>learn</a:t>
            </a:r>
            <a:r>
              <a:rPr lang="cs-CZ" dirty="0" smtClean="0"/>
              <a:t> </a:t>
            </a:r>
            <a:r>
              <a:rPr lang="cs-CZ" dirty="0" err="1" smtClean="0"/>
              <a:t>it</a:t>
            </a:r>
            <a:r>
              <a:rPr lang="cs-CZ" dirty="0" smtClean="0"/>
              <a:t>.</a:t>
            </a:r>
          </a:p>
          <a:p>
            <a:r>
              <a:rPr lang="cs-CZ" dirty="0" err="1" smtClean="0"/>
              <a:t>Some</a:t>
            </a:r>
            <a:r>
              <a:rPr lang="cs-CZ" dirty="0" smtClean="0"/>
              <a:t> </a:t>
            </a:r>
            <a:r>
              <a:rPr lang="cs-CZ" dirty="0" err="1" smtClean="0"/>
              <a:t>soldering</a:t>
            </a:r>
            <a:r>
              <a:rPr lang="cs-CZ" dirty="0" smtClean="0"/>
              <a:t> </a:t>
            </a:r>
            <a:r>
              <a:rPr lang="cs-CZ" dirty="0" err="1" smtClean="0"/>
              <a:t>was</a:t>
            </a:r>
            <a:r>
              <a:rPr lang="cs-CZ" dirty="0" smtClean="0"/>
              <a:t> </a:t>
            </a:r>
            <a:r>
              <a:rPr lang="cs-CZ" dirty="0" err="1" smtClean="0"/>
              <a:t>needed</a:t>
            </a:r>
            <a:r>
              <a:rPr lang="cs-CZ" dirty="0" smtClean="0"/>
              <a:t> to </a:t>
            </a:r>
            <a:r>
              <a:rPr lang="cs-CZ" dirty="0" err="1" smtClean="0"/>
              <a:t>save</a:t>
            </a:r>
            <a:r>
              <a:rPr lang="cs-CZ" dirty="0" smtClean="0"/>
              <a:t> </a:t>
            </a:r>
            <a:r>
              <a:rPr lang="cs-CZ" dirty="0" err="1" smtClean="0"/>
              <a:t>some</a:t>
            </a:r>
            <a:r>
              <a:rPr lang="cs-CZ" dirty="0" smtClean="0"/>
              <a:t> </a:t>
            </a:r>
            <a:r>
              <a:rPr lang="cs-CZ" dirty="0" err="1" smtClean="0"/>
              <a:t>space</a:t>
            </a:r>
            <a:r>
              <a:rPr lang="cs-CZ" dirty="0" smtClean="0"/>
              <a:t> on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board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89" y="2743200"/>
            <a:ext cx="5376978" cy="48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3800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smtClean="0"/>
              <a:t>Lego elevator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Stepper motor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"/>
          </p:nvPr>
        </p:nvSpPr>
        <p:spPr>
          <a:xfrm>
            <a:off x="406399" y="2743199"/>
            <a:ext cx="11565467" cy="6824133"/>
          </a:xfrm>
        </p:spPr>
        <p:txBody>
          <a:bodyPr>
            <a:normAutofit/>
          </a:bodyPr>
          <a:lstStyle/>
          <a:p>
            <a:r>
              <a:rPr lang="en-US" dirty="0" smtClean="0"/>
              <a:t>28BYJ-48 stepper motor is used</a:t>
            </a:r>
          </a:p>
          <a:p>
            <a:r>
              <a:rPr lang="en-US" dirty="0" smtClean="0"/>
              <a:t>Works with 5V</a:t>
            </a:r>
          </a:p>
          <a:p>
            <a:r>
              <a:rPr lang="en-US" dirty="0" smtClean="0"/>
              <a:t>Number of phases: 4</a:t>
            </a:r>
          </a:p>
          <a:p>
            <a:r>
              <a:rPr lang="en-US" dirty="0" smtClean="0"/>
              <a:t>Torque: </a:t>
            </a:r>
            <a:r>
              <a:rPr lang="hr-HR" dirty="0" smtClean="0"/>
              <a:t>4.3mN.m</a:t>
            </a:r>
          </a:p>
          <a:p>
            <a:r>
              <a:rPr lang="en-US" dirty="0" smtClean="0"/>
              <a:t>Resolution: 5.625</a:t>
            </a:r>
            <a:r>
              <a:rPr lang="it-IT" dirty="0"/>
              <a:t>°</a:t>
            </a:r>
            <a:endParaRPr lang="en-US" dirty="0" smtClean="0"/>
          </a:p>
          <a:p>
            <a:r>
              <a:rPr lang="en-US" dirty="0" smtClean="0"/>
              <a:t>It has 4096 steps resolution</a:t>
            </a:r>
          </a:p>
          <a:p>
            <a:r>
              <a:rPr lang="en-US" dirty="0" smtClean="0"/>
              <a:t>The motor </a:t>
            </a:r>
            <a:r>
              <a:rPr lang="en-US" dirty="0"/>
              <a:t>has 360/5.625 = 64 steps/rev, but the output shaft has 64 steps/rev * </a:t>
            </a:r>
            <a:r>
              <a:rPr lang="en-US" dirty="0" smtClean="0"/>
              <a:t>32 </a:t>
            </a:r>
            <a:r>
              <a:rPr lang="en-US" dirty="0"/>
              <a:t>gear ratio = </a:t>
            </a:r>
            <a:r>
              <a:rPr lang="en-US" dirty="0" smtClean="0"/>
              <a:t>2048 </a:t>
            </a:r>
            <a:r>
              <a:rPr lang="en-US" dirty="0"/>
              <a:t>steps/rev, or </a:t>
            </a:r>
            <a:r>
              <a:rPr lang="en-US" dirty="0" smtClean="0"/>
              <a:t>0.17°/step</a:t>
            </a:r>
          </a:p>
          <a:p>
            <a:r>
              <a:rPr lang="en-US" dirty="0" smtClean="0"/>
              <a:t>I use full stepping mode, it gives more torque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334" y="1536700"/>
            <a:ext cx="4569638" cy="456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16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smtClean="0"/>
              <a:t>Lego elevator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733" y="1541867"/>
            <a:ext cx="6299200" cy="723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Driver circuit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"/>
          </p:nvPr>
        </p:nvSpPr>
        <p:spPr>
          <a:xfrm>
            <a:off x="406400" y="2963333"/>
            <a:ext cx="7890933" cy="6214534"/>
          </a:xfrm>
        </p:spPr>
        <p:txBody>
          <a:bodyPr>
            <a:normAutofit/>
          </a:bodyPr>
          <a:lstStyle/>
          <a:p>
            <a:r>
              <a:rPr lang="en-US" dirty="0" smtClean="0"/>
              <a:t>ULN2003 is used</a:t>
            </a:r>
          </a:p>
          <a:p>
            <a:r>
              <a:rPr lang="en-US" dirty="0" smtClean="0"/>
              <a:t>It is quite trivial how to connect to the motor and </a:t>
            </a:r>
            <a:br>
              <a:rPr lang="en-US" dirty="0" smtClean="0"/>
            </a:br>
            <a:r>
              <a:rPr lang="en-US" dirty="0" smtClean="0"/>
              <a:t>to the microcontroller as well</a:t>
            </a:r>
          </a:p>
          <a:p>
            <a:r>
              <a:rPr lang="en-US" dirty="0" smtClean="0"/>
              <a:t>4 LEDs show which coils are active at the moment (in my case it’s way too fast)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0" y="4419599"/>
            <a:ext cx="4385733" cy="43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0536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smtClean="0"/>
              <a:t>Lego elevator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1684000" cy="723900"/>
          </a:xfrm>
        </p:spPr>
        <p:txBody>
          <a:bodyPr>
            <a:normAutofit fontScale="90000"/>
          </a:bodyPr>
          <a:lstStyle/>
          <a:p>
            <a:r>
              <a:rPr lang="en-US" smtClean="0"/>
              <a:t>Difference between half and full stepping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3390900"/>
            <a:ext cx="12625917" cy="842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560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smtClean="0"/>
              <a:t>Lego elevator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51867" y="190500"/>
            <a:ext cx="6299200" cy="723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Pictures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13300"/>
            <a:ext cx="5715000" cy="494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6117" y="1409575"/>
            <a:ext cx="4876800" cy="433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149" y="4674391"/>
            <a:ext cx="5126568" cy="5079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300" y="425846"/>
            <a:ext cx="48895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587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lego elevator</a:t>
            </a:r>
          </a:p>
        </p:txBody>
      </p:sp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r>
              <a:rPr sz="5400" dirty="0"/>
              <a:t>Concept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idea was to build an elevator using:</a:t>
            </a:r>
          </a:p>
          <a:p>
            <a:pPr lvl="1"/>
            <a:r>
              <a:rPr dirty="0"/>
              <a:t>LEGO</a:t>
            </a:r>
          </a:p>
          <a:p>
            <a:pPr lvl="1"/>
            <a:r>
              <a:rPr dirty="0"/>
              <a:t>Arduino UNO</a:t>
            </a:r>
          </a:p>
          <a:p>
            <a:pPr lvl="1"/>
            <a:r>
              <a:rPr dirty="0"/>
              <a:t>DC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stepper</a:t>
            </a:r>
            <a:r>
              <a:rPr lang="hu-HU" dirty="0" smtClean="0"/>
              <a:t> </a:t>
            </a:r>
            <a:r>
              <a:rPr dirty="0" smtClean="0"/>
              <a:t>motor</a:t>
            </a:r>
            <a:endParaRPr dirty="0"/>
          </a:p>
          <a:p>
            <a:pPr lvl="1"/>
            <a:r>
              <a:rPr dirty="0"/>
              <a:t>motor driver </a:t>
            </a:r>
            <a:r>
              <a:rPr dirty="0" smtClean="0"/>
              <a:t>circuit</a:t>
            </a:r>
            <a:endParaRPr lang="hu-HU" dirty="0" smtClean="0"/>
          </a:p>
          <a:p>
            <a:pPr lvl="1"/>
            <a:r>
              <a:rPr lang="en-US" dirty="0" smtClean="0"/>
              <a:t>s</a:t>
            </a:r>
            <a:r>
              <a:rPr lang="hu-HU" dirty="0" err="1" smtClean="0"/>
              <a:t>ome</a:t>
            </a:r>
            <a:r>
              <a:rPr lang="hu-HU" dirty="0" smtClean="0"/>
              <a:t> </a:t>
            </a:r>
            <a:r>
              <a:rPr dirty="0" smtClean="0"/>
              <a:t>electrical </a:t>
            </a:r>
            <a:r>
              <a:rPr dirty="0"/>
              <a:t>components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smtClean="0"/>
              <a:t>Lego elevator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next semester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"/>
          </p:nvPr>
        </p:nvSpPr>
        <p:spPr>
          <a:xfrm>
            <a:off x="406400" y="3126316"/>
            <a:ext cx="5181600" cy="6671733"/>
          </a:xfrm>
        </p:spPr>
        <p:txBody>
          <a:bodyPr>
            <a:normAutofit/>
          </a:bodyPr>
          <a:lstStyle/>
          <a:p>
            <a:r>
              <a:rPr lang="en-US" dirty="0" smtClean="0"/>
              <a:t>Multiple level calls handling</a:t>
            </a:r>
            <a:endParaRPr lang="en-US" dirty="0"/>
          </a:p>
          <a:p>
            <a:r>
              <a:rPr lang="en-US" dirty="0" smtClean="0"/>
              <a:t>UP/DOWN calling buttons on each levels</a:t>
            </a:r>
          </a:p>
          <a:p>
            <a:r>
              <a:rPr lang="en-US" dirty="0" smtClean="0"/>
              <a:t>Emergency stop</a:t>
            </a:r>
          </a:p>
          <a:p>
            <a:r>
              <a:rPr lang="en-US" dirty="0" smtClean="0"/>
              <a:t>Use sensors to identify actual level</a:t>
            </a:r>
          </a:p>
          <a:p>
            <a:r>
              <a:rPr lang="en-US" dirty="0" smtClean="0"/>
              <a:t>Connect to a server to send usage data</a:t>
            </a:r>
          </a:p>
          <a:p>
            <a:r>
              <a:rPr lang="en-US" dirty="0" smtClean="0"/>
              <a:t>Remote control</a:t>
            </a:r>
          </a:p>
          <a:p>
            <a:r>
              <a:rPr lang="en-US" dirty="0" smtClean="0"/>
              <a:t>Servo controlled doors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11" y="4402667"/>
            <a:ext cx="7270289" cy="5350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516342"/>
            <a:ext cx="5655734" cy="37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693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smtClean="0"/>
              <a:t>Lego elevator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399" y="1536700"/>
            <a:ext cx="11463867" cy="723900"/>
          </a:xfrm>
        </p:spPr>
        <p:txBody>
          <a:bodyPr>
            <a:noAutofit/>
          </a:bodyPr>
          <a:lstStyle/>
          <a:p>
            <a:r>
              <a:rPr lang="en-US" sz="8000" dirty="0" smtClean="0"/>
              <a:t>End of presentation</a:t>
            </a:r>
            <a:endParaRPr lang="en-US" sz="8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"/>
          </p:nvPr>
        </p:nvSpPr>
        <p:spPr>
          <a:xfrm>
            <a:off x="0" y="3075516"/>
            <a:ext cx="11887736" cy="61087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Thank you very much </a:t>
            </a:r>
            <a:r>
              <a:rPr lang="en-US" sz="4800" smtClean="0"/>
              <a:t>for </a:t>
            </a:r>
          </a:p>
          <a:p>
            <a:pPr marL="0" indent="0" algn="ctr">
              <a:buNone/>
            </a:pPr>
            <a:r>
              <a:rPr lang="en-US" sz="4800" dirty="0" smtClean="0"/>
              <a:t>your attention!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4584" y="5695949"/>
            <a:ext cx="3488267" cy="3488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41" y="5695949"/>
            <a:ext cx="3667138" cy="3482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584" y="5695949"/>
            <a:ext cx="3487195" cy="348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80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lego elevator</a:t>
            </a:r>
          </a:p>
        </p:txBody>
      </p:sp>
      <p:sp>
        <p:nvSpPr>
          <p:cNvPr id="174" name="Shape 1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r>
              <a:rPr sz="5400" dirty="0"/>
              <a:t>ARDUINO UNO </a:t>
            </a:r>
            <a:r>
              <a:rPr sz="5400" dirty="0" smtClean="0"/>
              <a:t>R3</a:t>
            </a:r>
            <a:r>
              <a:rPr lang="hu-HU" sz="5400" dirty="0" smtClean="0"/>
              <a:t> / DUEMILANOVE</a:t>
            </a:r>
            <a:endParaRPr sz="5400" dirty="0"/>
          </a:p>
        </p:txBody>
      </p:sp>
      <p:sp>
        <p:nvSpPr>
          <p:cNvPr id="175" name="Shape 175"/>
          <p:cNvSpPr>
            <a:spLocks noGrp="1"/>
          </p:cNvSpPr>
          <p:nvPr>
            <p:ph type="body" sz="half" idx="1"/>
          </p:nvPr>
        </p:nvSpPr>
        <p:spPr>
          <a:xfrm>
            <a:off x="406400" y="3296093"/>
            <a:ext cx="12056533" cy="6108700"/>
          </a:xfrm>
          <a:prstGeom prst="rect">
            <a:avLst/>
          </a:prstGeom>
        </p:spPr>
        <p:txBody>
          <a:bodyPr/>
          <a:lstStyle/>
          <a:p>
            <a:r>
              <a:rPr lang="hu-HU" dirty="0" smtClean="0"/>
              <a:t>I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both</a:t>
            </a:r>
            <a:r>
              <a:rPr lang="hu-HU" dirty="0" smtClean="0"/>
              <a:t> of </a:t>
            </a:r>
            <a:r>
              <a:rPr lang="hu-HU" dirty="0" err="1" smtClean="0"/>
              <a:t>them</a:t>
            </a:r>
            <a:r>
              <a:rPr lang="hu-HU" dirty="0" smtClean="0"/>
              <a:t>, </a:t>
            </a:r>
            <a:r>
              <a:rPr lang="hu-HU" dirty="0" err="1" smtClean="0"/>
              <a:t>they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br>
              <a:rPr lang="hu-HU" dirty="0" smtClean="0"/>
            </a:br>
            <a:r>
              <a:rPr lang="hu-HU" dirty="0" smtClean="0"/>
              <a:t>almost </a:t>
            </a:r>
            <a:r>
              <a:rPr lang="hu-HU" dirty="0" err="1" smtClean="0"/>
              <a:t>fully</a:t>
            </a:r>
            <a:r>
              <a:rPr lang="hu-HU" dirty="0" smtClean="0"/>
              <a:t> </a:t>
            </a:r>
            <a:r>
              <a:rPr lang="hu-HU" dirty="0" err="1" smtClean="0"/>
              <a:t>identical</a:t>
            </a:r>
            <a:r>
              <a:rPr lang="hu-HU" dirty="0" smtClean="0"/>
              <a:t>.</a:t>
            </a:r>
          </a:p>
          <a:p>
            <a:r>
              <a:rPr lang="hu-HU" dirty="0" err="1" smtClean="0"/>
              <a:t>Decided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Duemilanove</a:t>
            </a:r>
            <a:r>
              <a:rPr lang="hu-HU" dirty="0"/>
              <a:t/>
            </a:r>
            <a:br>
              <a:rPr lang="hu-HU" dirty="0"/>
            </a:br>
            <a:r>
              <a:rPr lang="hu-HU" dirty="0" err="1" smtClean="0"/>
              <a:t>because</a:t>
            </a:r>
            <a:r>
              <a:rPr lang="hu-HU" dirty="0" smtClean="0"/>
              <a:t> UNO </a:t>
            </a:r>
            <a:r>
              <a:rPr lang="hu-HU" dirty="0" err="1" smtClean="0"/>
              <a:t>wasn’t</a:t>
            </a:r>
            <a:r>
              <a:rPr lang="hu-HU" dirty="0" smtClean="0"/>
              <a:t> </a:t>
            </a:r>
            <a:br>
              <a:rPr lang="hu-HU" dirty="0" smtClean="0"/>
            </a:br>
            <a:r>
              <a:rPr lang="hu-HU" dirty="0" err="1" smtClean="0"/>
              <a:t>recognizedby</a:t>
            </a:r>
            <a:r>
              <a:rPr lang="hu-HU" dirty="0" smtClean="0"/>
              <a:t> </a:t>
            </a:r>
            <a:r>
              <a:rPr lang="hu-HU" dirty="0" err="1" smtClean="0"/>
              <a:t>my</a:t>
            </a:r>
            <a:r>
              <a:rPr lang="hu-HU" dirty="0" smtClean="0"/>
              <a:t> </a:t>
            </a:r>
            <a:r>
              <a:rPr lang="hu-HU" dirty="0" err="1" smtClean="0"/>
              <a:t>girlfriend’s</a:t>
            </a:r>
            <a:r>
              <a:rPr lang="hu-HU" dirty="0" smtClean="0"/>
              <a:t> </a:t>
            </a:r>
            <a:br>
              <a:rPr lang="hu-HU" dirty="0" smtClean="0"/>
            </a:br>
            <a:r>
              <a:rPr lang="hu-HU" dirty="0" err="1" smtClean="0"/>
              <a:t>Macbook</a:t>
            </a:r>
            <a:r>
              <a:rPr lang="hu-HU" dirty="0" smtClean="0"/>
              <a:t>.</a:t>
            </a:r>
          </a:p>
          <a:p>
            <a:r>
              <a:rPr lang="hu-HU" dirty="0" err="1" smtClean="0"/>
              <a:t>This</a:t>
            </a:r>
            <a:r>
              <a:rPr lang="hu-HU" dirty="0" smtClean="0"/>
              <a:t> is a </a:t>
            </a:r>
            <a:r>
              <a:rPr lang="hu-HU" dirty="0" err="1" smtClean="0"/>
              <a:t>cheap</a:t>
            </a:r>
            <a:r>
              <a:rPr lang="hu-HU" dirty="0" smtClean="0"/>
              <a:t> and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widely</a:t>
            </a:r>
            <a:r>
              <a:rPr lang="hu-HU" dirty="0" smtClean="0"/>
              <a:t> </a:t>
            </a:r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smtClean="0"/>
              <a:t>and </a:t>
            </a:r>
            <a:r>
              <a:rPr lang="hu-HU" dirty="0" err="1"/>
              <a:t>supported</a:t>
            </a:r>
            <a:r>
              <a:rPr lang="hu-HU" dirty="0"/>
              <a:t> </a:t>
            </a:r>
            <a:r>
              <a:rPr lang="hu-HU" dirty="0" err="1" smtClean="0"/>
              <a:t>microcontroller</a:t>
            </a:r>
            <a:endParaRPr lang="hu-HU" dirty="0" smtClean="0"/>
          </a:p>
          <a:p>
            <a:r>
              <a:rPr lang="hu-HU" dirty="0" smtClean="0"/>
              <a:t>It has </a:t>
            </a:r>
            <a:r>
              <a:rPr lang="hu-HU" dirty="0" err="1" smtClean="0"/>
              <a:t>digital</a:t>
            </a:r>
            <a:r>
              <a:rPr lang="hu-HU" dirty="0" smtClean="0"/>
              <a:t> and </a:t>
            </a:r>
            <a:r>
              <a:rPr lang="hu-HU" dirty="0" err="1" smtClean="0"/>
              <a:t>analog</a:t>
            </a:r>
            <a:r>
              <a:rPr lang="hu-HU" dirty="0" smtClean="0"/>
              <a:t> I/O </a:t>
            </a:r>
            <a:r>
              <a:rPr lang="hu-HU" dirty="0" err="1" smtClean="0"/>
              <a:t>ports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easy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configure</a:t>
            </a:r>
            <a:r>
              <a:rPr lang="hu-HU" dirty="0" smtClean="0"/>
              <a:t>.</a:t>
            </a:r>
          </a:p>
          <a:p>
            <a:r>
              <a:rPr lang="hu-HU" dirty="0" smtClean="0"/>
              <a:t>The </a:t>
            </a:r>
            <a:r>
              <a:rPr lang="hu-HU" dirty="0" err="1" smtClean="0"/>
              <a:t>soul</a:t>
            </a:r>
            <a:r>
              <a:rPr lang="hu-HU" dirty="0" smtClean="0"/>
              <a:t> of it is a 16.000 MHz </a:t>
            </a:r>
            <a:r>
              <a:rPr lang="hu-HU" dirty="0" err="1" smtClean="0"/>
              <a:t>crystal</a:t>
            </a:r>
            <a:r>
              <a:rPr lang="hu-HU" dirty="0" smtClean="0"/>
              <a:t>.</a:t>
            </a:r>
          </a:p>
          <a:p>
            <a:endParaRPr lang="hu-HU" dirty="0" smtClean="0"/>
          </a:p>
        </p:txBody>
      </p:sp>
      <p:pic>
        <p:nvPicPr>
          <p:cNvPr id="176" name="pasted-imag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516" y="0"/>
            <a:ext cx="6977284" cy="5192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6400" y="1536699"/>
            <a:ext cx="11176000" cy="6049433"/>
          </a:xfrm>
        </p:spPr>
        <p:txBody>
          <a:bodyPr>
            <a:normAutofit/>
          </a:bodyPr>
          <a:lstStyle/>
          <a:p>
            <a:r>
              <a:rPr lang="en-US" sz="16600" dirty="0" smtClean="0"/>
              <a:t>Things I’ve tried</a:t>
            </a:r>
            <a:endParaRPr lang="en-US" sz="16600" dirty="0"/>
          </a:p>
        </p:txBody>
      </p:sp>
      <p:sp>
        <p:nvSpPr>
          <p:cNvPr id="6" name="Shape 173"/>
          <p:cNvSpPr>
            <a:spLocks noGrp="1"/>
          </p:cNvSpPr>
          <p:nvPr>
            <p:ph type="body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/>
          <a:lstStyle/>
          <a:p>
            <a:r>
              <a:t>lego elevator</a:t>
            </a:r>
          </a:p>
        </p:txBody>
      </p:sp>
    </p:spTree>
    <p:extLst>
      <p:ext uri="{BB962C8B-B14F-4D97-AF65-F5344CB8AC3E}">
        <p14:creationId xmlns:p14="http://schemas.microsoft.com/office/powerpoint/2010/main" val="124855827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lego elevator</a:t>
            </a:r>
          </a:p>
        </p:txBody>
      </p:sp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r>
              <a:rPr sz="5400" dirty="0"/>
              <a:t>driver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/>
              <a:t>Originally used an L298N:</a:t>
            </a:r>
          </a:p>
          <a:p>
            <a:pPr lvl="1"/>
            <a:r>
              <a:rPr sz="3600" dirty="0" smtClean="0"/>
              <a:t>has </a:t>
            </a:r>
            <a:r>
              <a:rPr sz="3600" dirty="0"/>
              <a:t>PWM</a:t>
            </a:r>
          </a:p>
          <a:p>
            <a:r>
              <a:rPr sz="3600" dirty="0"/>
              <a:t>Replaced with </a:t>
            </a:r>
            <a:r>
              <a:rPr sz="3600" dirty="0" smtClean="0"/>
              <a:t>L9110</a:t>
            </a:r>
            <a:r>
              <a:rPr lang="hu-HU" sz="3600" dirty="0" smtClean="0"/>
              <a:t>:</a:t>
            </a:r>
          </a:p>
          <a:p>
            <a:pPr lvl="1"/>
            <a:r>
              <a:rPr lang="en-US" sz="3600" dirty="0" smtClean="0"/>
              <a:t>n</a:t>
            </a:r>
            <a:r>
              <a:rPr lang="hu-HU" sz="3600" dirty="0" smtClean="0"/>
              <a:t>o </a:t>
            </a:r>
            <a:r>
              <a:rPr sz="3600" dirty="0" smtClean="0"/>
              <a:t>PWM</a:t>
            </a:r>
            <a:endParaRPr lang="hu-HU" sz="3600" dirty="0" smtClean="0"/>
          </a:p>
          <a:p>
            <a:pPr lvl="1"/>
            <a:r>
              <a:rPr lang="hu-HU" sz="3600" dirty="0" err="1" smtClean="0"/>
              <a:t>Arduino</a:t>
            </a:r>
            <a:r>
              <a:rPr lang="hu-HU" sz="3600" dirty="0" smtClean="0"/>
              <a:t> has PWM output</a:t>
            </a:r>
            <a:endParaRPr sz="3600" dirty="0"/>
          </a:p>
          <a:p>
            <a:pPr lvl="1"/>
            <a:r>
              <a:rPr sz="3600" dirty="0"/>
              <a:t>smaller</a:t>
            </a:r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7356" y="1275383"/>
            <a:ext cx="4795844" cy="3998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3236" y="5275336"/>
            <a:ext cx="3709914" cy="3709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lego elevator</a:t>
            </a:r>
          </a:p>
        </p:txBody>
      </p:sp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1629656" cy="723900"/>
          </a:xfrm>
          <a:prstGeom prst="rect">
            <a:avLst/>
          </a:prstGeom>
        </p:spPr>
        <p:txBody>
          <a:bodyPr>
            <a:noAutofit/>
          </a:bodyPr>
          <a:lstStyle>
            <a:lvl1pPr defTabSz="368045">
              <a:spcBef>
                <a:spcPts val="1700"/>
              </a:spcBef>
              <a:defRPr sz="3780"/>
            </a:lvl1pPr>
          </a:lstStyle>
          <a:p>
            <a:r>
              <a:rPr sz="5400" dirty="0"/>
              <a:t>Electric Technic Motor 9V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sz="half" idx="1"/>
          </p:nvPr>
        </p:nvSpPr>
        <p:spPr>
          <a:xfrm>
            <a:off x="609013" y="2594344"/>
            <a:ext cx="6299200" cy="6108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200" dirty="0"/>
              <a:t>ungeared</a:t>
            </a:r>
          </a:p>
          <a:p>
            <a:r>
              <a:rPr sz="3200" dirty="0"/>
              <a:t>high speed</a:t>
            </a:r>
          </a:p>
          <a:p>
            <a:r>
              <a:rPr sz="3200" dirty="0"/>
              <a:t>low torque</a:t>
            </a:r>
          </a:p>
          <a:p>
            <a:r>
              <a:rPr sz="3200" dirty="0"/>
              <a:t>strong enough to lift cabin</a:t>
            </a:r>
          </a:p>
          <a:p>
            <a:r>
              <a:rPr sz="3200" dirty="0"/>
              <a:t>gear reduction </a:t>
            </a:r>
            <a:r>
              <a:rPr lang="hu-HU" sz="3200" dirty="0" err="1" smtClean="0"/>
              <a:t>was</a:t>
            </a:r>
            <a:r>
              <a:rPr lang="hu-HU" sz="3200" dirty="0" smtClean="0"/>
              <a:t> </a:t>
            </a:r>
            <a:r>
              <a:rPr sz="3200" dirty="0" smtClean="0"/>
              <a:t>needed</a:t>
            </a:r>
            <a:endParaRPr sz="3200" dirty="0"/>
          </a:p>
        </p:txBody>
      </p:sp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70750" y="2381250"/>
            <a:ext cx="4991100" cy="499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651" y="6724070"/>
            <a:ext cx="4616024" cy="2676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lego elevator</a:t>
            </a:r>
          </a:p>
        </p:txBody>
      </p:sp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8940">
              <a:spcBef>
                <a:spcPts val="1900"/>
              </a:spcBef>
              <a:defRPr sz="4200"/>
            </a:lvl1pPr>
          </a:lstStyle>
          <a:p>
            <a:r>
              <a:rPr sz="6000" dirty="0"/>
              <a:t>overall</a:t>
            </a:r>
            <a:r>
              <a:rPr dirty="0"/>
              <a:t> </a:t>
            </a:r>
            <a:r>
              <a:rPr sz="5400" dirty="0"/>
              <a:t>picture</a:t>
            </a:r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38760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lego elevator</a:t>
            </a:r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r>
              <a:t>before - after</a:t>
            </a:r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315" y="2635674"/>
            <a:ext cx="6406048" cy="4804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0550" y="161142"/>
            <a:ext cx="548640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lego elevator</a:t>
            </a:r>
          </a:p>
        </p:txBody>
      </p:sp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/>
            </a:lvl1pPr>
          </a:lstStyle>
          <a:p>
            <a:r>
              <a:t>before - after</a:t>
            </a:r>
          </a:p>
        </p:txBody>
      </p:sp>
      <p:pic>
        <p:nvPicPr>
          <p:cNvPr id="20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688" y="2948366"/>
            <a:ext cx="6632624" cy="497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1350" y="2882900"/>
            <a:ext cx="7186780" cy="5030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Alternate"/>
        <a:ea typeface="DIN Alternate"/>
        <a:cs typeface="DIN Alternate"/>
      </a:majorFont>
      <a:minorFont>
        <a:latin typeface="DIN Alternate"/>
        <a:ea typeface="DIN Alternate"/>
        <a:cs typeface="DIN Alternat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Alternate"/>
        <a:ea typeface="DIN Alternate"/>
        <a:cs typeface="DIN Alternate"/>
      </a:majorFont>
      <a:minorFont>
        <a:latin typeface="DIN Alternate"/>
        <a:ea typeface="DIN Alternate"/>
        <a:cs typeface="DIN Alternat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418</Words>
  <Application>Microsoft Macintosh PowerPoint</Application>
  <PresentationFormat>Custom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Avenir Next</vt:lpstr>
      <vt:lpstr>Avenir Next Medium</vt:lpstr>
      <vt:lpstr>DIN Alternate</vt:lpstr>
      <vt:lpstr>Helvetica</vt:lpstr>
      <vt:lpstr>Helvetica Neue</vt:lpstr>
      <vt:lpstr>New_Template7</vt:lpstr>
      <vt:lpstr>LEGO ELEVATOR</vt:lpstr>
      <vt:lpstr>Concept</vt:lpstr>
      <vt:lpstr>ARDUINO UNO R3 / DUEMILANOVE</vt:lpstr>
      <vt:lpstr>Things I’ve tried</vt:lpstr>
      <vt:lpstr>driver</vt:lpstr>
      <vt:lpstr>Electric Technic Motor 9V</vt:lpstr>
      <vt:lpstr>overall picture</vt:lpstr>
      <vt:lpstr>before - after</vt:lpstr>
      <vt:lpstr>before - after</vt:lpstr>
      <vt:lpstr>elevator</vt:lpstr>
      <vt:lpstr>control unit</vt:lpstr>
      <vt:lpstr>Final stage</vt:lpstr>
      <vt:lpstr>Overall picture</vt:lpstr>
      <vt:lpstr>The control panel</vt:lpstr>
      <vt:lpstr>7 segment display</vt:lpstr>
      <vt:lpstr>Stepper motor</vt:lpstr>
      <vt:lpstr>Driver circuit</vt:lpstr>
      <vt:lpstr>Difference between half and full stepping</vt:lpstr>
      <vt:lpstr>Pictures</vt:lpstr>
      <vt:lpstr>For next semester</vt:lpstr>
      <vt:lpstr>End of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LEGO ELEVATOR</dc:title>
  <cp:lastModifiedBy>EDU_VTMD_8741@sulid.hu</cp:lastModifiedBy>
  <cp:revision>21</cp:revision>
  <dcterms:modified xsi:type="dcterms:W3CDTF">2016-05-17T11:54:50Z</dcterms:modified>
</cp:coreProperties>
</file>